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E444ACDD-EEB4-44AF-AB65-B720F1D577CC}">
          <p14:sldIdLst>
            <p14:sldId id="267"/>
            <p14:sldId id="256"/>
          </p14:sldIdLst>
        </p14:section>
        <p14:section name="Problem" id="{B9A27370-B05C-443D-A355-4325AD341EC4}">
          <p14:sldIdLst>
            <p14:sldId id="257"/>
            <p14:sldId id="258"/>
          </p14:sldIdLst>
        </p14:section>
        <p14:section name="solution" id="{630BC280-E919-4790-B2BC-812331DFE5B8}">
          <p14:sldIdLst>
            <p14:sldId id="259"/>
            <p14:sldId id="260"/>
          </p14:sldIdLst>
        </p14:section>
        <p14:section name="APPROACH AND METHODOLOGY" id="{0E794B7A-0A46-4F68-8E0D-3663DCDB7754}">
          <p14:sldIdLst>
            <p14:sldId id="261"/>
            <p14:sldId id="262"/>
          </p14:sldIdLst>
        </p14:section>
        <p14:section name="KEY FEATURES" id="{FD934094-3221-4F33-BAE4-EACC61E12CC0}">
          <p14:sldIdLst>
            <p14:sldId id="263"/>
            <p14:sldId id="264"/>
          </p14:sldIdLst>
        </p14:section>
        <p14:section name="EXPECTED OUTCOMES" id="{DF8B6F8C-1F69-448D-89CD-5D44662F4834}">
          <p14:sldIdLst>
            <p14:sldId id="265"/>
            <p14:sldId id="266"/>
          </p14:sldIdLst>
        </p14:section>
        <p14:section name="Tech Stack" id="{BB65D361-5714-45E2-9F8C-23605E302105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7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247E-7D4A-7A52-8657-AE474504A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64C707-6DD2-228D-7853-CAD17879E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F74A-D758-7D1D-FA36-97B72644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2E87D-3660-1070-B196-FA880FEF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AE497-7A8A-DA86-F9D7-E14270D3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5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AB389-93C5-A12E-9AAA-9DC55BCE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D194-A7A4-050D-C4C4-59B85ED09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9935-5F52-E5DC-CB36-12C38303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572F7-D868-1D8E-30C9-6BFE90AE9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5181B-9A9F-4A5B-5A37-204EA896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40CAD-9ECB-1444-01EC-396785269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AEF4C-8859-C8B2-EE53-112A366DB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29385-DC07-399D-E116-1DE4A211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DF045-45B4-052E-4F08-ACCC3796C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7C10A-6FAC-9FB1-2D91-D4D264A0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82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F706-DE35-EB7F-E8D5-0CD4711B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2D120-24F4-494A-C098-AE090F5D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20C1-3DA4-C2D2-F3D8-C7F6FC5C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E1FB4-DD60-59EB-A900-24BF1040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9002C-7ACC-3469-3520-75BF77B7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2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9650-CE5F-5DE7-5AC4-DDD1A380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50A3C-5E2F-7636-16A9-56D03527C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7FDB5-49C5-D95A-A010-2B37F9E0F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97134-9776-2190-3E0F-E6B32753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EECB-9FDF-2F03-01A7-0B673F58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70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E9D8-0253-DB67-B27E-A37393F5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A77A-57B1-1270-4481-575587269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2FF4C-F261-81A7-7FEC-1D91544D3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91AE6-C56E-AE39-CF25-A924189C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6057A-0504-23FB-9543-44D1FE25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2002F-32F5-4FD6-AD33-61CE2556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3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AC0E-6681-0B9B-B745-876F7F54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A356F-4B44-9085-0DAF-3362ADC1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9B5E4-06CE-CF71-6578-ECE569B49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4F13B-8384-4029-0A00-757DAF9F8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6CACE4-E4E5-2368-8617-19F146E48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3F649-D634-1CC6-5A53-13DAD671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B43F4-5A32-1C31-9E44-46465456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404B9-EAB7-4787-8BDB-01EF3CDF9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99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D556-5503-C6CF-D998-2E50CE5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E61376-1555-8712-530A-ADE900A0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0CDF4-DD8B-627B-7C2F-9D71C4BE7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4FD55-2A91-A23D-25C4-02BF01F1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4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C19D8-DFD0-6B24-33F6-F4CC76E0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E77F8-7530-ED86-5B84-1D3A537E6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2D557-42B5-AF9F-2F4B-5BF86425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2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F98D-FA05-483D-E627-2A0BCFB0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70E5E-061D-A13A-A9BA-6A7248C0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95DA1-80B3-8888-4EEA-A7858E2D3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CB894-1DAA-8086-4328-546A1DDA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604EC-419B-64AF-529E-ED5C0FE4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FD814-EAEA-A0FE-5E93-2AD3C525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4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60CE-4932-BDE0-7D42-C5D54C61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E2203-2E02-8D8E-397F-7A42ED88A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06697-B8ED-CC0D-D1DD-1AB418C16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5E92C-B062-00EB-3EFA-41A1FAF0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A83F4-69F7-5521-5A76-200F99033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19C63-5E1F-8F80-A35D-D730DF7D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2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98C43D-EBE6-D8D8-8372-60FC3F7A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48412-FE15-74D3-3F93-F75F1C7B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74337-6AF6-E402-3BC7-8BEB452FC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B16F24-166A-4972-B46B-93104975B40A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43FD0-7BB2-184B-44C7-CBA5E3110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B62A-FC9A-2BAF-5B3D-FDE751DC6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B8520-4C16-4AC6-836E-C8CFFDC1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3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allpaperflare.com/kali-linux-kali-linux-nethunter-unix-lenovo-chrome-neon-wallpaper-yhfbr/download/1280x1024" TargetMode="External"/><Relationship Id="rId5" Type="http://schemas.openxmlformats.org/officeDocument/2006/relationships/image" Target="../media/image23.jpg"/><Relationship Id="rId10" Type="http://schemas.openxmlformats.org/officeDocument/2006/relationships/image" Target="../media/image8.jpg"/><Relationship Id="rId4" Type="http://schemas.openxmlformats.org/officeDocument/2006/relationships/image" Target="../media/image11.sv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11.svg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11.sv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slide" Target="slide13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svg"/><Relationship Id="rId9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1.sv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3762BA-87D6-2FF3-3601-847232A74D7E}"/>
              </a:ext>
            </a:extLst>
          </p:cNvPr>
          <p:cNvSpPr txBox="1"/>
          <p:nvPr/>
        </p:nvSpPr>
        <p:spPr>
          <a:xfrm>
            <a:off x="128337" y="3376863"/>
            <a:ext cx="442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in Cybersecurity 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F6953-9548-69A9-9165-3AE90FE1067D}"/>
              </a:ext>
            </a:extLst>
          </p:cNvPr>
          <p:cNvSpPr txBox="1"/>
          <p:nvPr/>
        </p:nvSpPr>
        <p:spPr>
          <a:xfrm>
            <a:off x="721894" y="4240995"/>
            <a:ext cx="25025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Safe Node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Kunal Chourasia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 September 2025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SISTEC-GN</a:t>
            </a:r>
          </a:p>
        </p:txBody>
      </p:sp>
    </p:spTree>
    <p:extLst>
      <p:ext uri="{BB962C8B-B14F-4D97-AF65-F5344CB8AC3E}">
        <p14:creationId xmlns:p14="http://schemas.microsoft.com/office/powerpoint/2010/main" val="279255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60316-E4DB-A680-2036-2126FC1B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11060D1-79C9-FFC5-7A77-D29F0AAA3AEF}"/>
              </a:ext>
            </a:extLst>
          </p:cNvPr>
          <p:cNvSpPr/>
          <p:nvPr/>
        </p:nvSpPr>
        <p:spPr>
          <a:xfrm rot="1758926">
            <a:off x="3778291" y="703063"/>
            <a:ext cx="741405" cy="3410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D57C07-F0EE-2489-BDF1-594EECB47B9C}"/>
              </a:ext>
            </a:extLst>
          </p:cNvPr>
          <p:cNvSpPr/>
          <p:nvPr/>
        </p:nvSpPr>
        <p:spPr>
          <a:xfrm>
            <a:off x="-1075766" y="-3637682"/>
            <a:ext cx="14343532" cy="14343528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E388E-356D-E2A4-8B2B-9DB0962E7357}"/>
              </a:ext>
            </a:extLst>
          </p:cNvPr>
          <p:cNvSpPr txBox="1"/>
          <p:nvPr/>
        </p:nvSpPr>
        <p:spPr>
          <a:xfrm>
            <a:off x="3890681" y="3753398"/>
            <a:ext cx="47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9AB22722-BF28-0260-6ACB-1B587EE4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357" y="1158114"/>
            <a:ext cx="2595284" cy="25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206F7-59AA-F98D-B6F8-D1C35C144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61" b="61"/>
          <a:stretch/>
        </p:blipFill>
        <p:spPr>
          <a:xfrm>
            <a:off x="0" y="-68580"/>
            <a:ext cx="12313920" cy="692658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2D972-DEC7-9D73-95C8-21E1742B4EFA}"/>
              </a:ext>
            </a:extLst>
          </p:cNvPr>
          <p:cNvSpPr txBox="1"/>
          <p:nvPr/>
        </p:nvSpPr>
        <p:spPr>
          <a:xfrm>
            <a:off x="3890681" y="1574603"/>
            <a:ext cx="4659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KEY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A956C1-74A5-591A-7B21-8E70B8DFCDA9}"/>
              </a:ext>
            </a:extLst>
          </p:cNvPr>
          <p:cNvSpPr txBox="1"/>
          <p:nvPr/>
        </p:nvSpPr>
        <p:spPr>
          <a:xfrm>
            <a:off x="1447987" y="2436464"/>
            <a:ext cx="95446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</a:rPr>
              <a:t>Key Features Adaptive learning paths</a:t>
            </a:r>
            <a:r>
              <a:rPr lang="en-US" sz="3200" dirty="0">
                <a:solidFill>
                  <a:prstClr val="white"/>
                </a:solidFill>
              </a:rPr>
              <a:t>: Personalized roadmap that adjusts to skill level and goals .</a:t>
            </a:r>
          </a:p>
          <a:p>
            <a:pPr lvl="0" algn="ctr"/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US" sz="3200" b="1" dirty="0">
                <a:solidFill>
                  <a:prstClr val="white"/>
                </a:solidFill>
              </a:rPr>
              <a:t>Hands-on smart labs</a:t>
            </a:r>
            <a:r>
              <a:rPr lang="en-US" sz="3200" dirty="0">
                <a:solidFill>
                  <a:prstClr val="white"/>
                </a:solidFill>
              </a:rPr>
              <a:t>: Safe practice with real-world attack scenarios (phishing, ransomware, cloud).</a:t>
            </a:r>
          </a:p>
          <a:p>
            <a:pPr lvl="0" algn="ctr"/>
            <a:r>
              <a:rPr lang="en-US" sz="3200" b="1" dirty="0">
                <a:solidFill>
                  <a:prstClr val="white"/>
                </a:solidFill>
              </a:rPr>
              <a:t>Real-time Al mentor</a:t>
            </a:r>
            <a:r>
              <a:rPr lang="en-US" sz="3200" dirty="0">
                <a:solidFill>
                  <a:prstClr val="white"/>
                </a:solidFill>
              </a:rPr>
              <a:t>: Chat help for commands, errors, and "what next?" during  labs. </a:t>
            </a:r>
          </a:p>
          <a:p>
            <a:pPr lvl="0" algn="ctr"/>
            <a:r>
              <a:rPr lang="en-US" sz="3200" b="1" dirty="0">
                <a:solidFill>
                  <a:prstClr val="white"/>
                </a:solidFill>
              </a:rPr>
              <a:t>Auto assessment</a:t>
            </a:r>
            <a:r>
              <a:rPr lang="en-US" sz="3200" dirty="0">
                <a:solidFill>
                  <a:prstClr val="white"/>
                </a:solidFill>
              </a:rPr>
              <a:t>: Immediate grading, skill maps, and a sharable portfolio of labs..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phic 9" descr="Heart lock with solid fill">
            <a:extLst>
              <a:ext uri="{FF2B5EF4-FFF2-40B4-BE49-F238E27FC236}">
                <a16:creationId xmlns:a16="http://schemas.microsoft.com/office/drawing/2014/main" id="{9B490D46-EE26-7A3D-086D-1BF99A569A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517317" y="96435"/>
            <a:ext cx="1521656" cy="1521656"/>
          </a:xfrm>
          <a:prstGeom prst="rect">
            <a:avLst/>
          </a:prstGeom>
        </p:spPr>
      </p:pic>
      <p:pic>
        <p:nvPicPr>
          <p:cNvPr id="7" name="Picture 6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54F6D25F-939C-C013-92E8-5B35482B95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4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39D83-80E5-7BD5-DA7B-BA0C3C07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2361D75-66F4-E355-78F0-3FB80B71A830}"/>
              </a:ext>
            </a:extLst>
          </p:cNvPr>
          <p:cNvSpPr/>
          <p:nvPr/>
        </p:nvSpPr>
        <p:spPr>
          <a:xfrm>
            <a:off x="2772081" y="190257"/>
            <a:ext cx="6647837" cy="6647837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4A27B-F7DE-B445-61E0-89D827377BB1}"/>
              </a:ext>
            </a:extLst>
          </p:cNvPr>
          <p:cNvSpPr txBox="1"/>
          <p:nvPr/>
        </p:nvSpPr>
        <p:spPr>
          <a:xfrm>
            <a:off x="3869571" y="4097095"/>
            <a:ext cx="47333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Aptos" panose="02110004020202020204"/>
              </a:rPr>
              <a:t>EXPECTED OUTCOMES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Graphic 4" descr="Bullseye with solid fill">
            <a:extLst>
              <a:ext uri="{FF2B5EF4-FFF2-40B4-BE49-F238E27FC236}">
                <a16:creationId xmlns:a16="http://schemas.microsoft.com/office/drawing/2014/main" id="{65CF05E9-F1C5-7FCE-8C5E-6F3D9C7E8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1049" y="1087195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BB07CC-DCF9-D4A9-D51E-610998E9A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A68167-7AE9-337B-2567-342FACA19AD2}"/>
              </a:ext>
            </a:extLst>
          </p:cNvPr>
          <p:cNvSpPr/>
          <p:nvPr/>
        </p:nvSpPr>
        <p:spPr>
          <a:xfrm rot="1758926">
            <a:off x="3778291" y="703063"/>
            <a:ext cx="741405" cy="3410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2A76F4-5DA9-7F91-4A9F-56DE11B1174C}"/>
              </a:ext>
            </a:extLst>
          </p:cNvPr>
          <p:cNvSpPr/>
          <p:nvPr/>
        </p:nvSpPr>
        <p:spPr>
          <a:xfrm>
            <a:off x="-1075766" y="-3637682"/>
            <a:ext cx="14343532" cy="14343528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43786-5E00-B3C9-6122-11CE4274FAE8}"/>
              </a:ext>
            </a:extLst>
          </p:cNvPr>
          <p:cNvSpPr txBox="1"/>
          <p:nvPr/>
        </p:nvSpPr>
        <p:spPr>
          <a:xfrm>
            <a:off x="3890681" y="3753398"/>
            <a:ext cx="47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F3B6EBAC-4EC7-A3A7-DEEC-A05C4DC24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357" y="1158114"/>
            <a:ext cx="2595284" cy="25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D7D0A-8815-DA60-39C9-EA9535E48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" r="2663"/>
          <a:stretch/>
        </p:blipFill>
        <p:spPr>
          <a:xfrm>
            <a:off x="0" y="-68580"/>
            <a:ext cx="12313920" cy="692658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674E-29EE-5129-EB9D-A6276AF2D9A5}"/>
              </a:ext>
            </a:extLst>
          </p:cNvPr>
          <p:cNvSpPr txBox="1"/>
          <p:nvPr/>
        </p:nvSpPr>
        <p:spPr>
          <a:xfrm>
            <a:off x="3790277" y="1436497"/>
            <a:ext cx="47333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Aptos" panose="02110004020202020204"/>
              </a:rPr>
              <a:t>EXPECTED OUTCOMES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E77151-F316-FDCB-7A45-F949F58FA5B2}"/>
              </a:ext>
            </a:extLst>
          </p:cNvPr>
          <p:cNvSpPr txBox="1"/>
          <p:nvPr/>
        </p:nvSpPr>
        <p:spPr>
          <a:xfrm>
            <a:off x="1694888" y="2750856"/>
            <a:ext cx="95446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>
                <a:solidFill>
                  <a:prstClr val="white"/>
                </a:solidFill>
              </a:rPr>
              <a:t>Safer behavior at scale</a:t>
            </a:r>
            <a:r>
              <a:rPr lang="en-US" sz="3200" dirty="0">
                <a:solidFill>
                  <a:prstClr val="white"/>
                </a:solidFill>
              </a:rPr>
              <a:t>: Reduction in phishing click-through rates and risky practices after repeated simulations and micro-coaching, with cohort-level metrics improving month over month .</a:t>
            </a:r>
          </a:p>
          <a:p>
            <a:pPr lvl="0" algn="ctr"/>
            <a:r>
              <a:rPr lang="en-US" sz="3200" dirty="0">
                <a:solidFill>
                  <a:prstClr val="white"/>
                </a:solidFill>
              </a:rPr>
              <a:t>Clear skill improvement: more passes in role-based quizzes and labs, faster completion times, and visible growth shown in portfolios and simple skill maps for each group of learners.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phic 9" descr="Bullseye with solid fill">
            <a:extLst>
              <a:ext uri="{FF2B5EF4-FFF2-40B4-BE49-F238E27FC236}">
                <a16:creationId xmlns:a16="http://schemas.microsoft.com/office/drawing/2014/main" id="{642A0931-AD8A-A228-6014-AD51A16F2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17317" y="96435"/>
            <a:ext cx="1521656" cy="1521656"/>
          </a:xfrm>
          <a:prstGeom prst="rect">
            <a:avLst/>
          </a:prstGeom>
        </p:spPr>
      </p:pic>
      <p:pic>
        <p:nvPicPr>
          <p:cNvPr id="7" name="Picture 6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03D5EBA4-92F4-06AB-8BF4-3CCA784B5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70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D9C10-AAFF-0B3A-CAE2-59EB5BF4E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090AA68-93C8-53F2-DAF8-CAB5B98CFD1D}"/>
              </a:ext>
            </a:extLst>
          </p:cNvPr>
          <p:cNvSpPr/>
          <p:nvPr/>
        </p:nvSpPr>
        <p:spPr>
          <a:xfrm>
            <a:off x="2772081" y="190257"/>
            <a:ext cx="6647837" cy="6647837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4D5C6-CF60-4AC9-9633-86E111C62472}"/>
              </a:ext>
            </a:extLst>
          </p:cNvPr>
          <p:cNvSpPr txBox="1"/>
          <p:nvPr/>
        </p:nvSpPr>
        <p:spPr>
          <a:xfrm>
            <a:off x="3869571" y="4097095"/>
            <a:ext cx="4733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Aptos" panose="02110004020202020204"/>
              </a:rPr>
              <a:t>TECH STACK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Graphic 4" descr="Research with solid fill">
            <a:extLst>
              <a:ext uri="{FF2B5EF4-FFF2-40B4-BE49-F238E27FC236}">
                <a16:creationId xmlns:a16="http://schemas.microsoft.com/office/drawing/2014/main" id="{9DAA00DD-15D9-6561-C93A-30A8AE136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1049" y="1087195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1ACF3-E203-299B-74D9-B3213992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5AD7AAC-779A-6F02-8BDC-31B327B7474A}"/>
              </a:ext>
            </a:extLst>
          </p:cNvPr>
          <p:cNvSpPr/>
          <p:nvPr/>
        </p:nvSpPr>
        <p:spPr>
          <a:xfrm rot="1758926">
            <a:off x="3778291" y="703063"/>
            <a:ext cx="741405" cy="3410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30D9E7-5CB5-7839-5453-476EF07FA0B2}"/>
              </a:ext>
            </a:extLst>
          </p:cNvPr>
          <p:cNvSpPr/>
          <p:nvPr/>
        </p:nvSpPr>
        <p:spPr>
          <a:xfrm>
            <a:off x="-1075766" y="-3637682"/>
            <a:ext cx="14343532" cy="14343528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6EE4-9E6F-0D5A-DF5B-4E1BD98AB21F}"/>
              </a:ext>
            </a:extLst>
          </p:cNvPr>
          <p:cNvSpPr txBox="1"/>
          <p:nvPr/>
        </p:nvSpPr>
        <p:spPr>
          <a:xfrm>
            <a:off x="3890681" y="3753398"/>
            <a:ext cx="47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C0C80EED-8D15-EA3A-7167-D53F51046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357" y="1158114"/>
            <a:ext cx="2595284" cy="25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5F87E-E5AE-B7F1-2A7F-2D38F7648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" r="575"/>
          <a:stretch/>
        </p:blipFill>
        <p:spPr>
          <a:xfrm>
            <a:off x="0" y="-68580"/>
            <a:ext cx="12313920" cy="692658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DA06F5-7AE2-D474-8890-036F76A9899D}"/>
              </a:ext>
            </a:extLst>
          </p:cNvPr>
          <p:cNvSpPr txBox="1"/>
          <p:nvPr/>
        </p:nvSpPr>
        <p:spPr>
          <a:xfrm>
            <a:off x="3790277" y="1436497"/>
            <a:ext cx="4733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Aptos" panose="02110004020202020204"/>
              </a:rPr>
              <a:t>TECH STACK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FF3A3-2A7A-8C4D-7739-6B413BBB305A}"/>
              </a:ext>
            </a:extLst>
          </p:cNvPr>
          <p:cNvSpPr txBox="1"/>
          <p:nvPr/>
        </p:nvSpPr>
        <p:spPr>
          <a:xfrm>
            <a:off x="1694888" y="2750856"/>
            <a:ext cx="95446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US" sz="3200" b="1" dirty="0">
                <a:solidFill>
                  <a:prstClr val="white"/>
                </a:solidFill>
              </a:rPr>
              <a:t>Front -End </a:t>
            </a:r>
            <a:r>
              <a:rPr lang="en-US" sz="3200" dirty="0">
                <a:solidFill>
                  <a:prstClr val="white"/>
                </a:solidFill>
              </a:rPr>
              <a:t>- React +  </a:t>
            </a:r>
            <a:r>
              <a:rPr lang="en-US" sz="3200" dirty="0" err="1">
                <a:solidFill>
                  <a:prstClr val="white"/>
                </a:solidFill>
              </a:rPr>
              <a:t>Telwin</a:t>
            </a:r>
            <a:r>
              <a:rPr lang="en-US" sz="3200" dirty="0">
                <a:solidFill>
                  <a:prstClr val="white"/>
                </a:solidFill>
              </a:rPr>
              <a:t> + Java Script  </a:t>
            </a:r>
          </a:p>
          <a:p>
            <a:pPr lvl="0" algn="ctr"/>
            <a:r>
              <a:rPr lang="en-US" sz="3200" b="1" dirty="0">
                <a:solidFill>
                  <a:prstClr val="white"/>
                </a:solidFill>
              </a:rPr>
              <a:t>Back-End</a:t>
            </a:r>
            <a:r>
              <a:rPr lang="en-US" sz="3200" dirty="0">
                <a:solidFill>
                  <a:prstClr val="white"/>
                </a:solidFill>
              </a:rPr>
              <a:t> - React + Python + Flask</a:t>
            </a:r>
          </a:p>
          <a:p>
            <a:pPr lvl="0" algn="ctr"/>
            <a:r>
              <a:rPr lang="en-US" sz="3200" b="1" dirty="0">
                <a:solidFill>
                  <a:prstClr val="white"/>
                </a:solidFill>
              </a:rPr>
              <a:t>Research</a:t>
            </a:r>
            <a:r>
              <a:rPr lang="en-US" sz="3200" dirty="0">
                <a:solidFill>
                  <a:prstClr val="white"/>
                </a:solidFill>
              </a:rPr>
              <a:t>-From Perplexity (GPT-5, grok4, Gemini 2.5 pro)</a:t>
            </a:r>
          </a:p>
          <a:p>
            <a:pPr lvl="0" algn="ctr"/>
            <a:r>
              <a:rPr lang="en-US" sz="3200" b="1" dirty="0">
                <a:solidFill>
                  <a:prstClr val="white"/>
                </a:solidFill>
                <a:latin typeface="Aptos" panose="02110004020202020204"/>
              </a:rPr>
              <a:t>Video Editing</a:t>
            </a:r>
            <a:r>
              <a:rPr lang="en-US" sz="3200" dirty="0">
                <a:solidFill>
                  <a:prstClr val="white"/>
                </a:solidFill>
                <a:latin typeface="Aptos" panose="02110004020202020204"/>
              </a:rPr>
              <a:t>-From Adobe Premiere Pro + </a:t>
            </a:r>
            <a:r>
              <a:rPr lang="en-US" sz="3200" dirty="0" err="1">
                <a:solidFill>
                  <a:prstClr val="white"/>
                </a:solidFill>
                <a:latin typeface="Aptos" panose="02110004020202020204"/>
              </a:rPr>
              <a:t>Capcut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phic 9" descr="Research with solid fill">
            <a:extLst>
              <a:ext uri="{FF2B5EF4-FFF2-40B4-BE49-F238E27FC236}">
                <a16:creationId xmlns:a16="http://schemas.microsoft.com/office/drawing/2014/main" id="{F2DBF982-67E3-E1C2-13A7-4094A671A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17317" y="96435"/>
            <a:ext cx="1521656" cy="1521656"/>
          </a:xfrm>
          <a:prstGeom prst="rect">
            <a:avLst/>
          </a:prstGeom>
        </p:spPr>
      </p:pic>
      <p:pic>
        <p:nvPicPr>
          <p:cNvPr id="7" name="Picture 6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419AE8D0-E696-541D-4388-D0CFEBF67C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E0EEC3-8BD2-4A7A-526C-828064B05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5240"/>
            <a:ext cx="12192000" cy="6873240"/>
          </a:xfrm>
          <a:prstGeom prst="rect">
            <a:avLst/>
          </a:prstGeom>
        </p:spPr>
      </p:pic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11D5B699-7AB2-2114-D487-4180C13538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8088101"/>
                  </p:ext>
                </p:extLst>
              </p:nvPr>
            </p:nvGraphicFramePr>
            <p:xfrm>
              <a:off x="-91625" y="4164227"/>
              <a:ext cx="3731741" cy="2099104"/>
            </p:xfrm>
            <a:graphic>
              <a:graphicData uri="http://schemas.microsoft.com/office/powerpoint/2016/sectionzoom">
                <psez:sectionZm>
                  <psez:sectionZmObj sectionId="{B9A27370-B05C-443D-A355-4325AD341EC4}">
                    <psez:zmPr id="{51BE0371-10A9-4A2E-9557-AAE14EEE442F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1741" cy="209910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1D5B699-7AB2-2114-D487-4180C13538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1625" y="4164227"/>
                <a:ext cx="3731741" cy="2099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EEA6C725-B788-4BC6-F949-540926CBD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00679"/>
                  </p:ext>
                </p:extLst>
              </p:nvPr>
            </p:nvGraphicFramePr>
            <p:xfrm>
              <a:off x="1540992" y="1697311"/>
              <a:ext cx="3591700" cy="2020332"/>
            </p:xfrm>
            <a:graphic>
              <a:graphicData uri="http://schemas.microsoft.com/office/powerpoint/2016/sectionzoom">
                <psez:sectionZm>
                  <psez:sectionZmObj sectionId="{630BC280-E919-4790-B2BC-812331DFE5B8}">
                    <psez:zmPr id="{A8AD85FB-A6F7-4A0C-81C4-2E65DC57ECB3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91700" cy="20203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EA6C725-B788-4BC6-F949-540926CBD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0992" y="1697311"/>
                <a:ext cx="3591700" cy="2020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6F9D5DCF-5AB9-8EE7-6E80-A995531B74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23792"/>
                  </p:ext>
                </p:extLst>
              </p:nvPr>
            </p:nvGraphicFramePr>
            <p:xfrm>
              <a:off x="3649081" y="4164227"/>
              <a:ext cx="3591701" cy="2020332"/>
            </p:xfrm>
            <a:graphic>
              <a:graphicData uri="http://schemas.microsoft.com/office/powerpoint/2016/sectionzoom">
                <psez:sectionZm>
                  <psez:sectionZmObj sectionId="{0E794B7A-0A46-4F68-8E0D-3663DCDB7754}">
                    <psez:zmPr id="{B8DE152D-6524-41DA-AF50-1D981D7B9CD8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91701" cy="20203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F9D5DCF-5AB9-8EE7-6E80-A995531B74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9081" y="4164227"/>
                <a:ext cx="3591701" cy="2020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57C9E9EC-3D1E-249B-B1C2-D89B37346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2819140"/>
                  </p:ext>
                </p:extLst>
              </p:nvPr>
            </p:nvGraphicFramePr>
            <p:xfrm>
              <a:off x="5776586" y="1891002"/>
              <a:ext cx="3431058" cy="1929970"/>
            </p:xfrm>
            <a:graphic>
              <a:graphicData uri="http://schemas.microsoft.com/office/powerpoint/2016/sectionzoom">
                <psez:sectionZm>
                  <psez:sectionZmObj sectionId="{FD934094-3221-4F33-BAE4-EACC61E12CC0}">
                    <psez:zmPr id="{EC14CACE-C9BE-491B-832D-A6867164EDAB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31058" cy="19299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7C9E9EC-3D1E-249B-B1C2-D89B37346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6586" y="1891002"/>
                <a:ext cx="3431058" cy="19299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99008AA4-2A6E-ECB2-6DEF-F4F11946B3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6324549"/>
                  </p:ext>
                </p:extLst>
              </p:nvPr>
            </p:nvGraphicFramePr>
            <p:xfrm>
              <a:off x="7374115" y="4254588"/>
              <a:ext cx="3431060" cy="1929971"/>
            </p:xfrm>
            <a:graphic>
              <a:graphicData uri="http://schemas.microsoft.com/office/powerpoint/2016/sectionzoom">
                <psez:sectionZm>
                  <psez:sectionZmObj sectionId="{DF8B6F8C-1F69-448D-89CD-5D44662F4834}">
                    <psez:zmPr id="{98701F7B-122D-43D6-B165-AEB8501BFDF9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31060" cy="192997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9008AA4-2A6E-ECB2-6DEF-F4F11946B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74115" y="4254588"/>
                <a:ext cx="3431060" cy="1929971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371E2E-E2EC-3B2F-805B-725590BA6328}"/>
              </a:ext>
            </a:extLst>
          </p:cNvPr>
          <p:cNvCxnSpPr>
            <a:cxnSpLocks/>
          </p:cNvCxnSpPr>
          <p:nvPr/>
        </p:nvCxnSpPr>
        <p:spPr>
          <a:xfrm>
            <a:off x="3949430" y="3635593"/>
            <a:ext cx="789753" cy="927061"/>
          </a:xfrm>
          <a:prstGeom prst="line">
            <a:avLst/>
          </a:prstGeom>
          <a:ln w="889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995F6B-880A-DC58-435C-8E173A74E9EF}"/>
              </a:ext>
            </a:extLst>
          </p:cNvPr>
          <p:cNvCxnSpPr>
            <a:cxnSpLocks/>
          </p:cNvCxnSpPr>
          <p:nvPr/>
        </p:nvCxnSpPr>
        <p:spPr>
          <a:xfrm flipV="1">
            <a:off x="2187973" y="3635593"/>
            <a:ext cx="517304" cy="615779"/>
          </a:xfrm>
          <a:prstGeom prst="line">
            <a:avLst/>
          </a:prstGeom>
          <a:ln w="889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2E5450-D21D-ECA1-ED4D-A71A6B15C169}"/>
              </a:ext>
            </a:extLst>
          </p:cNvPr>
          <p:cNvCxnSpPr>
            <a:cxnSpLocks/>
          </p:cNvCxnSpPr>
          <p:nvPr/>
        </p:nvCxnSpPr>
        <p:spPr>
          <a:xfrm flipV="1">
            <a:off x="6125646" y="3759829"/>
            <a:ext cx="709020" cy="645193"/>
          </a:xfrm>
          <a:prstGeom prst="line">
            <a:avLst/>
          </a:prstGeom>
          <a:ln w="889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B1C7C1-AF6A-FC9A-2E20-872B0255BE15}"/>
              </a:ext>
            </a:extLst>
          </p:cNvPr>
          <p:cNvCxnSpPr>
            <a:cxnSpLocks/>
          </p:cNvCxnSpPr>
          <p:nvPr/>
        </p:nvCxnSpPr>
        <p:spPr>
          <a:xfrm>
            <a:off x="7933733" y="3759829"/>
            <a:ext cx="615400" cy="624040"/>
          </a:xfrm>
          <a:prstGeom prst="line">
            <a:avLst/>
          </a:prstGeom>
          <a:ln w="889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909E0F71-6D1D-A035-367A-AFE7A8154C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1606DD-F59C-C26B-CA1C-17CF2EA3A8CC}"/>
              </a:ext>
            </a:extLst>
          </p:cNvPr>
          <p:cNvSpPr txBox="1"/>
          <p:nvPr/>
        </p:nvSpPr>
        <p:spPr>
          <a:xfrm>
            <a:off x="2727158" y="501445"/>
            <a:ext cx="6826950" cy="1015663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solidFill>
                  <a:schemeClr val="bg1"/>
                </a:solidFill>
              </a:rPr>
              <a:t>CONTENTS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0EF46A46-C8C7-CF3F-1A96-44C9E5AD56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7929163"/>
                  </p:ext>
                </p:extLst>
              </p:nvPr>
            </p:nvGraphicFramePr>
            <p:xfrm>
              <a:off x="9490097" y="2012981"/>
              <a:ext cx="3335508" cy="1876222"/>
            </p:xfrm>
            <a:graphic>
              <a:graphicData uri="http://schemas.microsoft.com/office/powerpoint/2016/sectionzoom">
                <psez:sectionZm>
                  <psez:sectionZmObj sectionId="{BB65D361-5714-45E2-9F8C-23605E302105}">
                    <psez:zmPr id="{280B4D94-0CB7-477D-AEF2-F9584FB3E711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35508" cy="187622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Section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EF46A46-C8C7-CF3F-1A96-44C9E5AD56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90097" y="2012981"/>
                <a:ext cx="3335508" cy="1876222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DB9578-9434-D2A2-FAA3-B90890A4B12C}"/>
              </a:ext>
            </a:extLst>
          </p:cNvPr>
          <p:cNvCxnSpPr>
            <a:cxnSpLocks/>
          </p:cNvCxnSpPr>
          <p:nvPr/>
        </p:nvCxnSpPr>
        <p:spPr>
          <a:xfrm flipH="1">
            <a:off x="9810079" y="3837296"/>
            <a:ext cx="789580" cy="670809"/>
          </a:xfrm>
          <a:prstGeom prst="line">
            <a:avLst/>
          </a:prstGeom>
          <a:ln w="889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6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254B050-9930-6E8C-F150-5C26C0EB8E06}"/>
              </a:ext>
            </a:extLst>
          </p:cNvPr>
          <p:cNvSpPr/>
          <p:nvPr/>
        </p:nvSpPr>
        <p:spPr>
          <a:xfrm>
            <a:off x="2772081" y="210163"/>
            <a:ext cx="6647837" cy="6647837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E5A74-8050-2495-3C89-C9B66D519720}"/>
              </a:ext>
            </a:extLst>
          </p:cNvPr>
          <p:cNvSpPr txBox="1"/>
          <p:nvPr/>
        </p:nvSpPr>
        <p:spPr>
          <a:xfrm>
            <a:off x="3964821" y="3753398"/>
            <a:ext cx="4733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PROBLEM</a:t>
            </a:r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2AD81AC6-DAAC-56C3-43C5-4BA009CE0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2497" y="1158114"/>
            <a:ext cx="2595284" cy="25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8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797D13-73F0-F753-30C6-F483C3405808}"/>
              </a:ext>
            </a:extLst>
          </p:cNvPr>
          <p:cNvSpPr/>
          <p:nvPr/>
        </p:nvSpPr>
        <p:spPr>
          <a:xfrm rot="1758926">
            <a:off x="3778291" y="703063"/>
            <a:ext cx="741405" cy="3410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6F2E67-8208-C40A-ADAB-B607C6535533}"/>
              </a:ext>
            </a:extLst>
          </p:cNvPr>
          <p:cNvSpPr/>
          <p:nvPr/>
        </p:nvSpPr>
        <p:spPr>
          <a:xfrm>
            <a:off x="-1075766" y="-3637682"/>
            <a:ext cx="14343532" cy="14343528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05744-A01A-E31B-C320-2BAA19AD593E}"/>
              </a:ext>
            </a:extLst>
          </p:cNvPr>
          <p:cNvSpPr txBox="1"/>
          <p:nvPr/>
        </p:nvSpPr>
        <p:spPr>
          <a:xfrm>
            <a:off x="3890681" y="3753398"/>
            <a:ext cx="47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PROBLEM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C711144A-FD74-3595-EE02-1BE649F44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357" y="1158114"/>
            <a:ext cx="2595284" cy="25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506A0-6149-46FA-8AAE-7BDC5A903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-68580"/>
            <a:ext cx="12313920" cy="6926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22A9FF-3FFA-6F4B-79AD-2FE42D475189}"/>
              </a:ext>
            </a:extLst>
          </p:cNvPr>
          <p:cNvSpPr txBox="1"/>
          <p:nvPr/>
        </p:nvSpPr>
        <p:spPr>
          <a:xfrm>
            <a:off x="3827347" y="1409349"/>
            <a:ext cx="46592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PROBLEM</a:t>
            </a:r>
          </a:p>
        </p:txBody>
      </p:sp>
      <p:pic>
        <p:nvPicPr>
          <p:cNvPr id="16" name="Graphic 15" descr="Question mark with solid fill">
            <a:extLst>
              <a:ext uri="{FF2B5EF4-FFF2-40B4-BE49-F238E27FC236}">
                <a16:creationId xmlns:a16="http://schemas.microsoft.com/office/drawing/2014/main" id="{EA6A0E74-36C3-7856-E0FD-1BFA2453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7134" y="89161"/>
            <a:ext cx="1577730" cy="15777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078A119-1655-9B41-6212-EA8C88870586}"/>
              </a:ext>
            </a:extLst>
          </p:cNvPr>
          <p:cNvSpPr txBox="1"/>
          <p:nvPr/>
        </p:nvSpPr>
        <p:spPr>
          <a:xfrm>
            <a:off x="1334530" y="2807725"/>
            <a:ext cx="9934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Cyber awareness is low in India and scams are frequent; a single, verified, structured learning source is hard to find . Cybersecurity content is scattered across many places, so without a mentor it's hard to build a clear roadmap; integrated, auto-updated, learner-centric tutors are rare.</a:t>
            </a:r>
          </a:p>
        </p:txBody>
      </p:sp>
      <p:pic>
        <p:nvPicPr>
          <p:cNvPr id="7" name="Picture 6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DF198551-B41C-3BA2-0D8C-81BFCBCC7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6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BE5DF-50A7-BEE4-A609-0C7922EB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4F967EE-9464-3295-2FF2-9639A7AF938D}"/>
              </a:ext>
            </a:extLst>
          </p:cNvPr>
          <p:cNvSpPr/>
          <p:nvPr/>
        </p:nvSpPr>
        <p:spPr>
          <a:xfrm>
            <a:off x="2772081" y="190257"/>
            <a:ext cx="6647837" cy="6647837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C1C93-86AB-BA89-4F86-BE137F0D005F}"/>
              </a:ext>
            </a:extLst>
          </p:cNvPr>
          <p:cNvSpPr txBox="1"/>
          <p:nvPr/>
        </p:nvSpPr>
        <p:spPr>
          <a:xfrm>
            <a:off x="4002921" y="4097095"/>
            <a:ext cx="4733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prstClr val="white"/>
                </a:solidFill>
                <a:latin typeface="Aptos" panose="02110004020202020204"/>
              </a:rPr>
              <a:t>SOLUTION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Graphic 3" descr="Lights On with solid fill">
            <a:extLst>
              <a:ext uri="{FF2B5EF4-FFF2-40B4-BE49-F238E27FC236}">
                <a16:creationId xmlns:a16="http://schemas.microsoft.com/office/drawing/2014/main" id="{F415F5FB-0095-998E-10A9-E7992FC99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571" y="439252"/>
            <a:ext cx="3408856" cy="34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0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9E29E-A21D-35EF-4E4F-FEC02415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AC0B88A-65C4-7C9A-EF66-C3569672D78A}"/>
              </a:ext>
            </a:extLst>
          </p:cNvPr>
          <p:cNvSpPr/>
          <p:nvPr/>
        </p:nvSpPr>
        <p:spPr>
          <a:xfrm rot="1758926">
            <a:off x="3778291" y="703063"/>
            <a:ext cx="741405" cy="3410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A14FBA3-03B0-0D95-12EA-833B6F1ED9C5}"/>
              </a:ext>
            </a:extLst>
          </p:cNvPr>
          <p:cNvSpPr/>
          <p:nvPr/>
        </p:nvSpPr>
        <p:spPr>
          <a:xfrm>
            <a:off x="-1075766" y="-3637682"/>
            <a:ext cx="14343532" cy="14343528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97F1A-809A-902E-18D0-BF571CA8A446}"/>
              </a:ext>
            </a:extLst>
          </p:cNvPr>
          <p:cNvSpPr txBox="1"/>
          <p:nvPr/>
        </p:nvSpPr>
        <p:spPr>
          <a:xfrm>
            <a:off x="3890681" y="3753398"/>
            <a:ext cx="47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54AACF9D-89EF-D459-4D16-5DE9AEA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357" y="1158114"/>
            <a:ext cx="2595284" cy="25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521D0-F236-6469-644A-1A0EEEEB9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r="160"/>
          <a:stretch/>
        </p:blipFill>
        <p:spPr>
          <a:xfrm>
            <a:off x="0" y="-68580"/>
            <a:ext cx="12313920" cy="692658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5105A0-1891-A10E-FD21-E5FEDE7ED73B}"/>
              </a:ext>
            </a:extLst>
          </p:cNvPr>
          <p:cNvSpPr txBox="1"/>
          <p:nvPr/>
        </p:nvSpPr>
        <p:spPr>
          <a:xfrm>
            <a:off x="3827347" y="1409349"/>
            <a:ext cx="465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200" b="1" dirty="0">
                <a:solidFill>
                  <a:prstClr val="white"/>
                </a:solidFill>
                <a:latin typeface="Aptos" panose="02110004020202020204"/>
              </a:rPr>
              <a:t>SOLUTION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3F4F1-1816-561E-FD90-410BA44F966A}"/>
              </a:ext>
            </a:extLst>
          </p:cNvPr>
          <p:cNvSpPr txBox="1"/>
          <p:nvPr/>
        </p:nvSpPr>
        <p:spPr>
          <a:xfrm>
            <a:off x="833991" y="2397667"/>
            <a:ext cx="1017669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prstClr val="white"/>
                </a:solidFill>
              </a:rPr>
              <a:t>What it is</a:t>
            </a:r>
            <a:r>
              <a:rPr lang="en-US" sz="2800" dirty="0">
                <a:solidFill>
                  <a:prstClr val="white"/>
                </a:solidFill>
              </a:rPr>
              <a:t>: One platform that gives a personal learning path, smart practice labs, and instant help from  Al .</a:t>
            </a:r>
          </a:p>
          <a:p>
            <a:pPr lvl="0" algn="ctr"/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b="1" dirty="0">
                <a:solidFill>
                  <a:prstClr val="white"/>
                </a:solidFill>
              </a:rPr>
              <a:t>What it does</a:t>
            </a:r>
            <a:r>
              <a:rPr lang="en-US" sz="2800" dirty="0">
                <a:solidFill>
                  <a:prstClr val="white"/>
                </a:solidFill>
              </a:rPr>
              <a:t>: Adapts lessons to skill level, simulates real attacks safely, and auto-grades work to show progress . </a:t>
            </a:r>
          </a:p>
          <a:p>
            <a:pPr lvl="0" algn="ctr"/>
            <a:r>
              <a:rPr lang="en-US" sz="2800" b="1" dirty="0">
                <a:solidFill>
                  <a:prstClr val="white"/>
                </a:solidFill>
              </a:rPr>
              <a:t>Platform capabilities</a:t>
            </a:r>
            <a:r>
              <a:rPr lang="en-US" sz="2800" dirty="0">
                <a:solidFill>
                  <a:prstClr val="white"/>
                </a:solidFill>
              </a:rPr>
              <a:t>: Adaptive roadmap, hands-on cyber labs, 24/7 Al tutor, auto assessment, up-to-date threat content,</a:t>
            </a:r>
          </a:p>
          <a:p>
            <a:pPr lvl="0" algn="ctr"/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b="1" dirty="0">
                <a:solidFill>
                  <a:prstClr val="white"/>
                </a:solidFill>
              </a:rPr>
              <a:t>Employability scorecard Student value</a:t>
            </a:r>
            <a:r>
              <a:rPr lang="en-US" sz="2800" dirty="0">
                <a:solidFill>
                  <a:prstClr val="white"/>
                </a:solidFill>
              </a:rPr>
              <a:t>: Clear starting point,   faster learning with practice, job-ready skills and portfolio. For colleges: Scales to large classes, less grading workload, better tracking and quality.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77D35961-1A37-6B81-BCDA-0B4C0EF67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4339" y="-46848"/>
            <a:ext cx="1635998" cy="1635998"/>
          </a:xfrm>
          <a:prstGeom prst="rect">
            <a:avLst/>
          </a:prstGeom>
        </p:spPr>
      </p:pic>
      <p:pic>
        <p:nvPicPr>
          <p:cNvPr id="8" name="Picture 7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C1BAC062-DB1A-81EE-5359-8D2DF46DDE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2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04336-ED84-7EFB-AD05-92C646966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5E18DBF-0B79-AB4B-874F-6CAD644A83AD}"/>
              </a:ext>
            </a:extLst>
          </p:cNvPr>
          <p:cNvSpPr/>
          <p:nvPr/>
        </p:nvSpPr>
        <p:spPr>
          <a:xfrm>
            <a:off x="2772081" y="190257"/>
            <a:ext cx="6647837" cy="6647837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EAE32-CCC6-5B7B-5B5D-22DB819EB63E}"/>
              </a:ext>
            </a:extLst>
          </p:cNvPr>
          <p:cNvSpPr txBox="1"/>
          <p:nvPr/>
        </p:nvSpPr>
        <p:spPr>
          <a:xfrm>
            <a:off x="4002921" y="4097095"/>
            <a:ext cx="47333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Aptos" panose="02110004020202020204"/>
              </a:rPr>
              <a:t>APPROACH &amp; METHADOLOGY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0B88F879-06A9-5F4D-9B8A-11F89832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1049" y="1087195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91458-13C3-2090-D0EB-0B842117F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56A2922-24A8-CCB8-869B-F9AE58157C83}"/>
              </a:ext>
            </a:extLst>
          </p:cNvPr>
          <p:cNvSpPr/>
          <p:nvPr/>
        </p:nvSpPr>
        <p:spPr>
          <a:xfrm rot="1758926">
            <a:off x="3778291" y="703063"/>
            <a:ext cx="741405" cy="34104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7EF86C-CD97-DFC6-0677-DFC23810CA1B}"/>
              </a:ext>
            </a:extLst>
          </p:cNvPr>
          <p:cNvSpPr/>
          <p:nvPr/>
        </p:nvSpPr>
        <p:spPr>
          <a:xfrm>
            <a:off x="-1075766" y="-3637682"/>
            <a:ext cx="14343532" cy="14343528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2FDC20-A5B0-6455-0D9F-2C60E601901C}"/>
              </a:ext>
            </a:extLst>
          </p:cNvPr>
          <p:cNvSpPr txBox="1"/>
          <p:nvPr/>
        </p:nvSpPr>
        <p:spPr>
          <a:xfrm>
            <a:off x="3890681" y="3753398"/>
            <a:ext cx="4733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</a:t>
            </a:r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7EBE6BFF-7ECE-6051-7A00-C7A71193B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8357" y="1158114"/>
            <a:ext cx="2595284" cy="2595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D16E3-30AF-958D-8A5F-A68F5A8F8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9832" y="-58748"/>
            <a:ext cx="12313920" cy="692658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2687A8-442C-8FD4-455C-899B81B9B4D4}"/>
              </a:ext>
            </a:extLst>
          </p:cNvPr>
          <p:cNvSpPr txBox="1"/>
          <p:nvPr/>
        </p:nvSpPr>
        <p:spPr>
          <a:xfrm>
            <a:off x="3827347" y="1409349"/>
            <a:ext cx="46592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Aptos" panose="02110004020202020204"/>
              </a:rPr>
              <a:t>APPROACH &amp; METHADOLOGY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1BB5D-F7C9-7911-5E8F-4BBD61A1A502}"/>
              </a:ext>
            </a:extLst>
          </p:cNvPr>
          <p:cNvSpPr txBox="1"/>
          <p:nvPr/>
        </p:nvSpPr>
        <p:spPr>
          <a:xfrm>
            <a:off x="1694888" y="2750856"/>
            <a:ext cx="91249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>
                <a:solidFill>
                  <a:prstClr val="white"/>
                </a:solidFill>
              </a:rPr>
              <a:t>Attack-aware learning cycle</a:t>
            </a:r>
            <a:r>
              <a:rPr lang="en-US" sz="2800" dirty="0">
                <a:solidFill>
                  <a:prstClr val="white"/>
                </a:solidFill>
              </a:rPr>
              <a:t> : Learn core topics, take quick quizzes, do hands-on labs, get instant feedback, and move to the next step based on results .</a:t>
            </a:r>
          </a:p>
          <a:p>
            <a:pPr lvl="0" algn="ctr"/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b="1" dirty="0">
                <a:solidFill>
                  <a:prstClr val="white"/>
                </a:solidFill>
              </a:rPr>
              <a:t>Role-based learning track</a:t>
            </a:r>
            <a:r>
              <a:rPr lang="en-US" sz="2800" dirty="0">
                <a:solidFill>
                  <a:prstClr val="white"/>
                </a:solidFill>
              </a:rPr>
              <a:t>: Use Al to assess current level, personalize a roadmap (fundamentals → role skills), and auto-update content from latest threats .</a:t>
            </a:r>
          </a:p>
          <a:p>
            <a:pPr lvl="0" algn="ctr"/>
            <a:r>
              <a:rPr lang="en-US" sz="2800" dirty="0">
                <a:solidFill>
                  <a:prstClr val="white"/>
                </a:solidFill>
              </a:rPr>
              <a:t> </a:t>
            </a:r>
            <a:r>
              <a:rPr lang="en-US" sz="2800" b="1" dirty="0">
                <a:solidFill>
                  <a:prstClr val="white"/>
                </a:solidFill>
              </a:rPr>
              <a:t>Skills-verified progress</a:t>
            </a:r>
            <a:r>
              <a:rPr lang="en-US" sz="2800" dirty="0">
                <a:solidFill>
                  <a:prstClr val="white"/>
                </a:solidFill>
              </a:rPr>
              <a:t>: Auto grading, skills maps, and a portfolio of completed labs to track readiness for roles and certifications.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8724D556-3FC5-A6F4-7CF5-4E7711DDA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363211" y="113429"/>
            <a:ext cx="1521656" cy="1521656"/>
          </a:xfrm>
          <a:prstGeom prst="rect">
            <a:avLst/>
          </a:prstGeom>
        </p:spPr>
      </p:pic>
      <p:pic>
        <p:nvPicPr>
          <p:cNvPr id="7" name="Picture 6" descr="A blue and yellow card with a picture of a computer&#10;&#10;AI-generated content may be incorrect.">
            <a:extLst>
              <a:ext uri="{FF2B5EF4-FFF2-40B4-BE49-F238E27FC236}">
                <a16:creationId xmlns:a16="http://schemas.microsoft.com/office/drawing/2014/main" id="{97215186-E239-5E93-18E4-F284E5D0C2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5" t="11123" r="60914" b="79123"/>
          <a:stretch>
            <a:fillRect/>
          </a:stretch>
        </p:blipFill>
        <p:spPr>
          <a:xfrm>
            <a:off x="0" y="0"/>
            <a:ext cx="2374490" cy="5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6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594782-C326-D906-DBBF-8E782E9AD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8E2B4F0-FC52-8933-2DD0-6D3660F8C732}"/>
              </a:ext>
            </a:extLst>
          </p:cNvPr>
          <p:cNvSpPr/>
          <p:nvPr/>
        </p:nvSpPr>
        <p:spPr>
          <a:xfrm>
            <a:off x="2772081" y="190257"/>
            <a:ext cx="6647837" cy="6647837"/>
          </a:xfrm>
          <a:prstGeom prst="ellipse">
            <a:avLst/>
          </a:prstGeom>
          <a:solidFill>
            <a:srgbClr val="130C18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55B03-D922-9232-8635-B7CAD87D2F94}"/>
              </a:ext>
            </a:extLst>
          </p:cNvPr>
          <p:cNvSpPr txBox="1"/>
          <p:nvPr/>
        </p:nvSpPr>
        <p:spPr>
          <a:xfrm>
            <a:off x="4002921" y="4097095"/>
            <a:ext cx="4733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Aptos" panose="02110004020202020204"/>
              </a:rPr>
              <a:t>KEY FEATURES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Graphic 4" descr="Heart lock with solid fill">
            <a:extLst>
              <a:ext uri="{FF2B5EF4-FFF2-40B4-BE49-F238E27FC236}">
                <a16:creationId xmlns:a16="http://schemas.microsoft.com/office/drawing/2014/main" id="{F1C4083F-E5A3-A509-D8D3-BF6315FC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91049" y="1087195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8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444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DHRUV KHIYANI (RA2511003011415)</dc:creator>
  <cp:lastModifiedBy>Dhruv khiyani</cp:lastModifiedBy>
  <cp:revision>3</cp:revision>
  <dcterms:created xsi:type="dcterms:W3CDTF">2025-09-02T14:01:02Z</dcterms:created>
  <dcterms:modified xsi:type="dcterms:W3CDTF">2025-09-04T17:33:43Z</dcterms:modified>
</cp:coreProperties>
</file>